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70" r:id="rId13"/>
  </p:sldIdLst>
  <p:sldSz cx="14630400" cy="8229600"/>
  <p:notesSz cx="8229600" cy="14630400"/>
  <p:embeddedFontLst>
    <p:embeddedFont>
      <p:font typeface="Dela Gothic One" panose="020B0604020202020204" charset="-128"/>
      <p:regular r:id="rId15"/>
    </p:embeddedFont>
    <p:embeddedFont>
      <p:font typeface="DM Sans" pitchFamily="2" charset="0"/>
      <p:regular r:id="rId16"/>
      <p:bold r:id="rId17"/>
    </p:embeddedFont>
    <p:embeddedFont>
      <p:font typeface="DM Sans Bold" pitchFamily="2" charset="0"/>
      <p:bold r:id="rId18"/>
    </p:embeddedFont>
  </p:embeddedFont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8D5"/>
    <a:srgbClr val="EEE7D4"/>
    <a:srgbClr val="F0EAD6"/>
    <a:srgbClr val="EFE1CA"/>
    <a:srgbClr val="EEE8D7"/>
    <a:srgbClr val="EFE1C7"/>
    <a:srgbClr val="EFE8D6"/>
    <a:srgbClr val="440605"/>
    <a:srgbClr val="7D0D0C"/>
    <a:srgbClr val="3704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44" d="100"/>
          <a:sy n="44" d="100"/>
        </p:scale>
        <p:origin x="20" y="82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684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1977B-C5BF-1249-F018-6DDCDAD79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DA429-C395-C204-0F0E-D6F5CCB79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ED5B4-8B8E-FA02-7816-62F3FF4C5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640DD-9E33-EC17-BD37-FD28AB6A30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B7919-231F-ED8D-2102-F54D29C09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15966-2015-0558-CF82-CDA043649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96F3FB-1D8A-6FED-3D9E-D8DE104DE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593C9-4A65-B0EC-F627-DB737D337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2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9.png"/><Relationship Id="rId18" Type="http://schemas.openxmlformats.org/officeDocument/2006/relationships/slide" Target="slide10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7.xml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slide" Target="slide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slide" Target="slide6.xml"/><Relationship Id="rId19" Type="http://schemas.openxmlformats.org/officeDocument/2006/relationships/image" Target="../media/image12.png"/><Relationship Id="rId4" Type="http://schemas.openxmlformats.org/officeDocument/2006/relationships/slide" Target="slide3.xml"/><Relationship Id="rId9" Type="http://schemas.openxmlformats.org/officeDocument/2006/relationships/image" Target="../media/image7.png"/><Relationship Id="rId14" Type="http://schemas.openxmlformats.org/officeDocument/2006/relationships/slide" Target="slide8.xml"/><Relationship Id="rId22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 descr="صورة تحتوي على فن, رسم, شكل, موضوع">
            <a:extLst>
              <a:ext uri="{FF2B5EF4-FFF2-40B4-BE49-F238E27FC236}">
                <a16:creationId xmlns:a16="http://schemas.microsoft.com/office/drawing/2014/main" id="{C5EDEA5A-E5A1-A3B0-04F9-5A10F0D08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1197" y="0"/>
            <a:ext cx="16183084" cy="89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13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81138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Structure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Stack (LIFO)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Adds element of surprise for challenge questions.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Queue (FIFO)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systematic review of incorrect answers.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organization and encapsulation.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Extensibility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98610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Easily add players or question types.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  <p:pic>
        <p:nvPicPr>
          <p:cNvPr id="20" name="صورة 19" descr="صورة تحتوي على نص, لقطة شاشة, رسالة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0077ADB7-5049-CE70-FF07-8A4B46A0E8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7980-4AE4-0446-829B-012B85F8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E58F2A4-D194-5B52-48E4-A76581C5F9A7}"/>
              </a:ext>
            </a:extLst>
          </p:cNvPr>
          <p:cNvSpPr/>
          <p:nvPr/>
        </p:nvSpPr>
        <p:spPr>
          <a:xfrm>
            <a:off x="758309" y="1246942"/>
            <a:ext cx="81138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Structure Benefits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A259CEE-1CBC-D39C-B36B-8605F90A780B}"/>
              </a:ext>
            </a:extLst>
          </p:cNvPr>
          <p:cNvSpPr/>
          <p:nvPr/>
        </p:nvSpPr>
        <p:spPr>
          <a:xfrm>
            <a:off x="1844635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Stack (LIFO)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66441A1-136D-6F4D-A805-A5DB5F078558}"/>
              </a:ext>
            </a:extLst>
          </p:cNvPr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Adds element of surprise for challenge questions.</a:t>
            </a:r>
            <a:endParaRPr lang="en-US" sz="17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BA3E39E-AAC7-76CC-A3A6-B32CADA7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1B6FF982-68E9-6B2E-A179-AD2299AA5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B03B9A8C-6247-7A4C-CF88-CA28B6B1AB94}"/>
              </a:ext>
            </a:extLst>
          </p:cNvPr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Queue (FIFO)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83CC2C7-92EA-3A8A-D8B7-C1A0A9B23B51}"/>
              </a:ext>
            </a:extLst>
          </p:cNvPr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systematic review of incorrect answers.</a:t>
            </a:r>
            <a:endParaRPr lang="en-US" sz="17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CB5F1921-81C3-9E50-A2C8-F178FECC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B6CEBC4A-58AE-D35A-752C-F18C720D1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478A8EF7-BBE3-EB5E-DDE5-F79347B10C18}"/>
              </a:ext>
            </a:extLst>
          </p:cNvPr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Classes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38D9145E-EBA9-DD62-0AFF-03C70528414C}"/>
              </a:ext>
            </a:extLst>
          </p:cNvPr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organization and encapsulation.</a:t>
            </a:r>
            <a:endParaRPr lang="en-US" sz="170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1341CE10-A48C-D2F9-5960-99EDB3683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3E28899B-BAD1-112C-BCF6-FCC91CF6F5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23A07DC2-395B-F0E3-030B-298C23A902C9}"/>
              </a:ext>
            </a:extLst>
          </p:cNvPr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Extensibility</a:t>
            </a:r>
            <a:endParaRPr lang="en-US" sz="22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2D2F4B46-FDC2-5AC2-D5E8-6C3923D76DB4}"/>
              </a:ext>
            </a:extLst>
          </p:cNvPr>
          <p:cNvSpPr/>
          <p:nvPr/>
        </p:nvSpPr>
        <p:spPr>
          <a:xfrm>
            <a:off x="758309" y="598610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Easily add players or question types.</a:t>
            </a:r>
            <a:endParaRPr lang="en-US" sz="1700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5D734A54-779E-0753-B77F-0AF62F4D7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
            <a:extLst>
              <a:ext uri="{FF2B5EF4-FFF2-40B4-BE49-F238E27FC236}">
                <a16:creationId xmlns:a16="http://schemas.microsoft.com/office/drawing/2014/main" id="{13B5FC30-307C-A899-C61F-00E504CAD8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  <p:pic>
        <p:nvPicPr>
          <p:cNvPr id="20" name="صورة 19" descr="صورة تحتوي على نص, لقطة شاشة, رسالة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CBB2599-EAF7-C914-864D-0A61BB755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1" name="صورة 20" descr="صورة تحتوي على نص, لقطة شاشة, الخط, ذهب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F9A832D9-B5A8-5B0D-AD11-23CDA12995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1BD2-1B67-62DC-64C4-E99911A0D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B518E7D-1D11-7849-4028-E50C82C14E4B}"/>
              </a:ext>
            </a:extLst>
          </p:cNvPr>
          <p:cNvSpPr/>
          <p:nvPr/>
        </p:nvSpPr>
        <p:spPr>
          <a:xfrm>
            <a:off x="758309" y="1246942"/>
            <a:ext cx="81138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Structure Benefits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5F38E6C-8584-592D-6D7B-227F3DB55EBD}"/>
              </a:ext>
            </a:extLst>
          </p:cNvPr>
          <p:cNvSpPr/>
          <p:nvPr/>
        </p:nvSpPr>
        <p:spPr>
          <a:xfrm>
            <a:off x="1844635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Stack (LIFO)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3AA6E58-244A-FC91-DFE0-92153BB59F50}"/>
              </a:ext>
            </a:extLst>
          </p:cNvPr>
          <p:cNvSpPr/>
          <p:nvPr/>
        </p:nvSpPr>
        <p:spPr>
          <a:xfrm>
            <a:off x="758309" y="3355419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Adds element of surprise for challenge questions.</a:t>
            </a:r>
            <a:endParaRPr lang="en-US" sz="17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30CC4A0-CD8C-74E2-27D8-DF8BF728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809F4675-F1EB-A575-FF10-12241605B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FEDF8C3F-3243-EEA5-0C36-D814C8BA5B68}"/>
              </a:ext>
            </a:extLst>
          </p:cNvPr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Queue (FIFO)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65E54FF-857A-41B4-2126-8AFCCFD9AAEF}"/>
              </a:ext>
            </a:extLst>
          </p:cNvPr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systematic review of incorrect answers.</a:t>
            </a:r>
            <a:endParaRPr lang="en-US" sz="17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6AF602C4-FEE8-D0C8-9D15-8E82524F2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4B006177-8B8F-72FD-5EA5-EC57159A3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343582CD-38E3-0F69-BFDC-242D951D6CDF}"/>
              </a:ext>
            </a:extLst>
          </p:cNvPr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Classes</a:t>
            </a:r>
            <a:endParaRPr lang="en-US" sz="2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E021674D-D5CD-0677-E7BC-7192DC8A61D0}"/>
              </a:ext>
            </a:extLst>
          </p:cNvPr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organization and encapsulation.</a:t>
            </a:r>
            <a:endParaRPr lang="en-US" sz="1700" dirty="0"/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C1765875-3238-D0DB-54A2-8F97C1A263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
            <a:extLst>
              <a:ext uri="{FF2B5EF4-FFF2-40B4-BE49-F238E27FC236}">
                <a16:creationId xmlns:a16="http://schemas.microsoft.com/office/drawing/2014/main" id="{EBA1865C-1A58-0F65-784A-8D1D134586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>
            <a:extLst>
              <a:ext uri="{FF2B5EF4-FFF2-40B4-BE49-F238E27FC236}">
                <a16:creationId xmlns:a16="http://schemas.microsoft.com/office/drawing/2014/main" id="{AE558726-B30D-622C-B6FE-6BABC3F03B7B}"/>
              </a:ext>
            </a:extLst>
          </p:cNvPr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Extensibility</a:t>
            </a:r>
            <a:endParaRPr lang="en-US" sz="22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60DA225E-F293-39D0-3DC6-9398121D2CE9}"/>
              </a:ext>
            </a:extLst>
          </p:cNvPr>
          <p:cNvSpPr/>
          <p:nvPr/>
        </p:nvSpPr>
        <p:spPr>
          <a:xfrm>
            <a:off x="758309" y="598610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Easily add players or question types.</a:t>
            </a:r>
            <a:endParaRPr lang="en-US" sz="1700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03C692C8-5AFB-DD8A-932D-4F03EC2621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
            <a:extLst>
              <a:ext uri="{FF2B5EF4-FFF2-40B4-BE49-F238E27FC236}">
                <a16:creationId xmlns:a16="http://schemas.microsoft.com/office/drawing/2014/main" id="{71947E6D-68CA-99A8-0DD1-23F51F39E4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  <p:pic>
        <p:nvPicPr>
          <p:cNvPr id="20" name="صورة 19" descr="صورة تحتوي على نص, لقطة شاشة, رسالة, التصمي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F2CCB350-F5FA-A9BB-CFFC-D3EFEB8514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id="{8D6E6E22-609A-1465-0590-0B87D10515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2" name="صورة 21" descr="صورة تحتوي على نص, لقطة شاشة, الخط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F986109E-F47F-0095-E524-216F11FDA2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6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206A4-E283-A1A3-268A-54BF73A3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صورة تحتوي على فن, رسم, شكل, موضوع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98B44B97-EBFA-51F2-1B7B-D6081B62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8827"/>
            <a:ext cx="15588797" cy="8600716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1" name="صورة الشريحة 30">
                <a:extLst>
                  <a:ext uri="{FF2B5EF4-FFF2-40B4-BE49-F238E27FC236}">
                    <a16:creationId xmlns:a16="http://schemas.microsoft.com/office/drawing/2014/main" id="{15A61188-896C-8894-B3B4-70C2645F6E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5546801"/>
                  </p:ext>
                </p:extLst>
              </p:nvPr>
            </p:nvGraphicFramePr>
            <p:xfrm>
              <a:off x="4938761" y="830970"/>
              <a:ext cx="2376439" cy="1336747"/>
            </p:xfrm>
            <a:graphic>
              <a:graphicData uri="http://schemas.microsoft.com/office/powerpoint/2016/slidezoom">
                <pslz:sldZm>
                  <pslz:sldZmObj sldId="256" cId="0">
                    <pslz:zmPr id="{04FD1546-2D3D-4A97-A2CA-478BD3BB50B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6439" cy="13367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00" dist="482600" dir="5400000" sx="90000" sy="90000" algn="ctr" rotWithShape="0">
                            <a:schemeClr val="tx1">
                              <a:alpha val="50000"/>
                            </a:schemeClr>
                          </a:outerShdw>
                        </a:effectLst>
                        <a:scene3d>
                          <a:camera prst="perspectiveFront" fov="0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" name="صورة الشريحة 3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5A61188-896C-8894-B3B4-70C2645F6E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8761" y="830970"/>
                <a:ext cx="2376439" cy="13367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00" dist="482600" dir="5400000" sx="90000" sy="90000" algn="ctr" rotWithShape="0">
                  <a:schemeClr val="tx1">
                    <a:alpha val="50000"/>
                  </a:schemeClr>
                </a:outerShdw>
              </a:effectLst>
              <a:scene3d>
                <a:camera prst="perspectiveFront" fov="0">
                  <a:rot lat="1080000" lon="1992000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3" name="صورة الشريحة 32">
                <a:extLst>
                  <a:ext uri="{FF2B5EF4-FFF2-40B4-BE49-F238E27FC236}">
                    <a16:creationId xmlns:a16="http://schemas.microsoft.com/office/drawing/2014/main" id="{F28D9B1D-3C05-A7C3-2410-2100BC0894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7735191"/>
                  </p:ext>
                </p:extLst>
              </p:nvPr>
            </p:nvGraphicFramePr>
            <p:xfrm>
              <a:off x="2042841" y="2167717"/>
              <a:ext cx="2376439" cy="1336747"/>
            </p:xfrm>
            <a:graphic>
              <a:graphicData uri="http://schemas.microsoft.com/office/powerpoint/2016/slidezoom">
                <pslz:sldZm>
                  <pslz:sldZmObj sldId="257" cId="0">
                    <pslz:zmPr id="{EB8DBEB7-7B01-4C4A-8385-00C698D347C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6439" cy="13367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00" dist="482600" dir="5400000" sx="90000" sy="90000" algn="ctr" rotWithShape="0">
                            <a:schemeClr val="tx1">
                              <a:alpha val="50000"/>
                            </a:schemeClr>
                          </a:outerShdw>
                        </a:effectLst>
                        <a:scene3d>
                          <a:camera prst="perspectiveFront" fov="0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3" name="صورة الشريحة 3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28D9B1D-3C05-A7C3-2410-2100BC0894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42841" y="2167717"/>
                <a:ext cx="2376439" cy="13367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00" dist="482600" dir="5400000" sx="90000" sy="90000" algn="ctr" rotWithShape="0">
                  <a:schemeClr val="tx1">
                    <a:alpha val="50000"/>
                  </a:schemeClr>
                </a:outerShdw>
              </a:effectLst>
              <a:scene3d>
                <a:camera prst="perspectiveFront" fov="0">
                  <a:rot lat="1080000" lon="1992000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5" name="صورة الشريحة 34">
                <a:extLst>
                  <a:ext uri="{FF2B5EF4-FFF2-40B4-BE49-F238E27FC236}">
                    <a16:creationId xmlns:a16="http://schemas.microsoft.com/office/drawing/2014/main" id="{6326B03E-3592-D730-F245-05A4F2A936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5876958"/>
                  </p:ext>
                </p:extLst>
              </p:nvPr>
            </p:nvGraphicFramePr>
            <p:xfrm>
              <a:off x="1652123" y="4075842"/>
              <a:ext cx="2419498" cy="1360968"/>
            </p:xfrm>
            <a:graphic>
              <a:graphicData uri="http://schemas.microsoft.com/office/powerpoint/2016/slidezoom">
                <pslz:sldZm>
                  <pslz:sldZmObj sldId="258" cId="0">
                    <pslz:zmPr id="{9829251A-3CA9-46DB-804E-6BC93B119F0A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19498" cy="13609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00" dist="482600" dir="5400000" sx="90000" sy="90000" algn="ctr" rotWithShape="0">
                            <a:schemeClr val="tx1">
                              <a:alpha val="50000"/>
                            </a:schemeClr>
                          </a:outerShdw>
                        </a:effectLst>
                        <a:scene3d>
                          <a:camera prst="perspectiveFront" fov="0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5" name="صورة الشريحة 3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326B03E-3592-D730-F245-05A4F2A936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2123" y="4075842"/>
                <a:ext cx="2419498" cy="13609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00" dist="482600" dir="5400000" sx="90000" sy="90000" algn="ctr" rotWithShape="0">
                  <a:schemeClr val="tx1">
                    <a:alpha val="50000"/>
                  </a:schemeClr>
                </a:outerShdw>
              </a:effectLst>
              <a:scene3d>
                <a:camera prst="perspectiveFront" fov="0">
                  <a:rot lat="1080000" lon="1992000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7" name="صورة الشريحة 36">
                <a:extLst>
                  <a:ext uri="{FF2B5EF4-FFF2-40B4-BE49-F238E27FC236}">
                    <a16:creationId xmlns:a16="http://schemas.microsoft.com/office/drawing/2014/main" id="{42899C5E-C099-9477-6B9A-00FD9A3BC8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0024186"/>
                  </p:ext>
                </p:extLst>
              </p:nvPr>
            </p:nvGraphicFramePr>
            <p:xfrm>
              <a:off x="2202119" y="5669691"/>
              <a:ext cx="2419497" cy="1360967"/>
            </p:xfrm>
            <a:graphic>
              <a:graphicData uri="http://schemas.microsoft.com/office/powerpoint/2016/slidezoom">
                <pslz:sldZm>
                  <pslz:sldZmObj sldId="259" cId="0">
                    <pslz:zmPr id="{B0CD5220-69D6-4449-9107-7C94CA2436AE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19497" cy="13609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00" dist="482600" dir="5400000" sx="90000" sy="90000" algn="ctr" rotWithShape="0">
                            <a:schemeClr val="tx1">
                              <a:alpha val="50000"/>
                            </a:schemeClr>
                          </a:outerShdw>
                        </a:effectLst>
                        <a:scene3d>
                          <a:camera prst="perspectiveFront" fov="0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7" name="صورة الشريحة 3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2899C5E-C099-9477-6B9A-00FD9A3BC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2119" y="5669691"/>
                <a:ext cx="2419497" cy="136096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00" dist="482600" dir="5400000" sx="90000" sy="90000" algn="ctr" rotWithShape="0">
                  <a:schemeClr val="tx1">
                    <a:alpha val="50000"/>
                  </a:schemeClr>
                </a:outerShdw>
              </a:effectLst>
              <a:scene3d>
                <a:camera prst="perspectiveFront" fov="0">
                  <a:rot lat="1080000" lon="1992000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9" name="صورة الشريحة 38">
                <a:extLst>
                  <a:ext uri="{FF2B5EF4-FFF2-40B4-BE49-F238E27FC236}">
                    <a16:creationId xmlns:a16="http://schemas.microsoft.com/office/drawing/2014/main" id="{1561E232-4E5F-7956-1793-7E13758251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1465210"/>
                  </p:ext>
                </p:extLst>
              </p:nvPr>
            </p:nvGraphicFramePr>
            <p:xfrm>
              <a:off x="8153966" y="634493"/>
              <a:ext cx="2376439" cy="1336747"/>
            </p:xfrm>
            <a:graphic>
              <a:graphicData uri="http://schemas.microsoft.com/office/powerpoint/2016/slidezoom">
                <pslz:sldZm>
                  <pslz:sldZmObj sldId="260" cId="0">
                    <pslz:zmPr id="{21AEF5F9-F703-4BB0-8079-A4BFC69424EB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6439" cy="13367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00" dist="482600" dir="5400000" sx="90000" sy="90000" algn="ctr" rotWithShape="0">
                            <a:schemeClr val="tx1">
                              <a:alpha val="50000"/>
                            </a:schemeClr>
                          </a:outerShdw>
                        </a:effectLst>
                        <a:scene3d>
                          <a:camera prst="perspectiveFront" fov="0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9" name="صورة الشريحة 3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561E232-4E5F-7956-1793-7E13758251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3966" y="634493"/>
                <a:ext cx="2376439" cy="13367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00" dist="482600" dir="5400000" sx="90000" sy="90000" algn="ctr" rotWithShape="0">
                  <a:schemeClr val="tx1">
                    <a:alpha val="50000"/>
                  </a:schemeClr>
                </a:outerShdw>
              </a:effectLst>
              <a:scene3d>
                <a:camera prst="perspectiveFront" fov="0">
                  <a:rot lat="1080000" lon="1992000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1" name="صورة الشريحة 40">
                <a:extLst>
                  <a:ext uri="{FF2B5EF4-FFF2-40B4-BE49-F238E27FC236}">
                    <a16:creationId xmlns:a16="http://schemas.microsoft.com/office/drawing/2014/main" id="{42A9DD11-B8E7-F9D9-EEA3-D117DEEA75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543770"/>
                  </p:ext>
                </p:extLst>
              </p:nvPr>
            </p:nvGraphicFramePr>
            <p:xfrm>
              <a:off x="10972745" y="1824596"/>
              <a:ext cx="2376439" cy="1336747"/>
            </p:xfrm>
            <a:graphic>
              <a:graphicData uri="http://schemas.microsoft.com/office/powerpoint/2016/slidezoom">
                <pslz:sldZm>
                  <pslz:sldZmObj sldId="261" cId="0">
                    <pslz:zmPr id="{788FE529-F213-4AF4-90F3-DE77934FAB40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6439" cy="13367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00" dist="482600" dir="5400000" sx="90000" sy="90000" algn="ctr" rotWithShape="0">
                            <a:schemeClr val="tx1">
                              <a:alpha val="50000"/>
                            </a:schemeClr>
                          </a:outerShdw>
                        </a:effectLst>
                        <a:scene3d>
                          <a:camera prst="perspectiveFront" fov="0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1" name="صورة الشريحة 4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42A9DD11-B8E7-F9D9-EEA3-D117DEEA75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72745" y="1824596"/>
                <a:ext cx="2376439" cy="13367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00" dist="482600" dir="5400000" sx="90000" sy="90000" algn="ctr" rotWithShape="0">
                  <a:schemeClr val="tx1">
                    <a:alpha val="50000"/>
                  </a:schemeClr>
                </a:outerShdw>
              </a:effectLst>
              <a:scene3d>
                <a:camera prst="perspectiveFront" fov="0">
                  <a:rot lat="1080000" lon="1992000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3" name="صورة الشريحة 42">
                <a:extLst>
                  <a:ext uri="{FF2B5EF4-FFF2-40B4-BE49-F238E27FC236}">
                    <a16:creationId xmlns:a16="http://schemas.microsoft.com/office/drawing/2014/main" id="{73A115E2-CF9B-A773-DE56-231DEDF6CC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048001"/>
                  </p:ext>
                </p:extLst>
              </p:nvPr>
            </p:nvGraphicFramePr>
            <p:xfrm>
              <a:off x="11458662" y="3891102"/>
              <a:ext cx="2376439" cy="1336747"/>
            </p:xfrm>
            <a:graphic>
              <a:graphicData uri="http://schemas.microsoft.com/office/powerpoint/2016/slidezoom">
                <pslz:sldZm>
                  <pslz:sldZmObj sldId="262" cId="0">
                    <pslz:zmPr id="{8DE8AFEB-BA57-4436-B491-48BB6247BB03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6439" cy="13367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00" dist="482600" dir="5400000" sx="90000" sy="90000" algn="ctr" rotWithShape="0">
                            <a:schemeClr val="tx1">
                              <a:alpha val="50000"/>
                            </a:schemeClr>
                          </a:outerShdw>
                        </a:effectLst>
                        <a:scene3d>
                          <a:camera prst="perspectiveFront" fov="0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3" name="صورة الشريحة 42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3A115E2-CF9B-A773-DE56-231DEDF6C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58662" y="3891102"/>
                <a:ext cx="2376439" cy="13367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00" dist="482600" dir="5400000" sx="90000" sy="90000" algn="ctr" rotWithShape="0">
                  <a:schemeClr val="tx1">
                    <a:alpha val="50000"/>
                  </a:schemeClr>
                </a:outerShdw>
              </a:effectLst>
              <a:scene3d>
                <a:camera prst="perspectiveFront" fov="0">
                  <a:rot lat="1080000" lon="1992000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5" name="صورة الشريحة 44">
                <a:extLst>
                  <a:ext uri="{FF2B5EF4-FFF2-40B4-BE49-F238E27FC236}">
                    <a16:creationId xmlns:a16="http://schemas.microsoft.com/office/drawing/2014/main" id="{EDDA2F7E-68EA-A687-ABA3-6C551E7F73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0573481"/>
                  </p:ext>
                </p:extLst>
              </p:nvPr>
            </p:nvGraphicFramePr>
            <p:xfrm>
              <a:off x="10008366" y="5736631"/>
              <a:ext cx="2376437" cy="1336746"/>
            </p:xfrm>
            <a:graphic>
              <a:graphicData uri="http://schemas.microsoft.com/office/powerpoint/2016/slidezoom">
                <pslz:sldZm>
                  <pslz:sldZmObj sldId="263" cId="0">
                    <pslz:zmPr id="{089AA8D5-C938-46CB-87C5-46BB4CC4C946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6437" cy="13367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00" dist="482600" dir="5400000" sx="90000" sy="90000" algn="ctr" rotWithShape="0">
                            <a:schemeClr val="tx1">
                              <a:alpha val="50000"/>
                            </a:schemeClr>
                          </a:outerShdw>
                        </a:effectLst>
                        <a:scene3d>
                          <a:camera prst="perspectiveFront" fov="0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5" name="صورة الشريحة 4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EDDA2F7E-68EA-A687-ABA3-6C551E7F73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08366" y="5736631"/>
                <a:ext cx="2376437" cy="13367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00" dist="482600" dir="5400000" sx="90000" sy="90000" algn="ctr" rotWithShape="0">
                  <a:schemeClr val="tx1">
                    <a:alpha val="50000"/>
                  </a:schemeClr>
                </a:outerShdw>
              </a:effectLst>
              <a:scene3d>
                <a:camera prst="perspectiveFront" fov="0">
                  <a:rot lat="1080000" lon="1992000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صورة الشريحة 5">
                <a:extLst>
                  <a:ext uri="{FF2B5EF4-FFF2-40B4-BE49-F238E27FC236}">
                    <a16:creationId xmlns:a16="http://schemas.microsoft.com/office/drawing/2014/main" id="{13B64012-A0CF-F651-9871-AA0D1608DD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6217513"/>
                  </p:ext>
                </p:extLst>
              </p:nvPr>
            </p:nvGraphicFramePr>
            <p:xfrm>
              <a:off x="7315200" y="6586113"/>
              <a:ext cx="2373376" cy="1335024"/>
            </p:xfrm>
            <a:graphic>
              <a:graphicData uri="http://schemas.microsoft.com/office/powerpoint/2016/slidezoom">
                <pslz:sldZm>
                  <pslz:sldZmObj sldId="269" cId="2401485113">
                    <pslz:zmPr id="{9B6E59F2-E0BD-474C-9D34-07171F7876DF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3376" cy="13350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" dist="50800" dir="5400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scene3d>
                          <a:camera prst="orthographicFront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صورة الشريحة 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13B64012-A0CF-F651-9871-AA0D1608DD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15200" y="6586113"/>
                <a:ext cx="2373376" cy="13350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" dist="50800" dir="54000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>
                  <a:rot lat="1080000" lon="19920000" rev="0"/>
                </a:camera>
                <a:lightRig rig="threePt" dir="t"/>
              </a:scene3d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صورة الشريحة 8">
                <a:extLst>
                  <a:ext uri="{FF2B5EF4-FFF2-40B4-BE49-F238E27FC236}">
                    <a16:creationId xmlns:a16="http://schemas.microsoft.com/office/drawing/2014/main" id="{C9A149A6-30AE-0B59-FB77-1E4827F76F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2045246"/>
                  </p:ext>
                </p:extLst>
              </p:nvPr>
            </p:nvGraphicFramePr>
            <p:xfrm>
              <a:off x="4419280" y="6704930"/>
              <a:ext cx="2373376" cy="1335024"/>
            </p:xfrm>
            <a:graphic>
              <a:graphicData uri="http://schemas.microsoft.com/office/powerpoint/2016/slidezoom">
                <pslz:sldZm>
                  <pslz:sldZmObj sldId="270" cId="1512468745">
                    <pslz:zmPr id="{6A76D01C-CC70-4DC1-AA8B-8833B4AEE8CD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3376" cy="13350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12700" dist="50800" dir="5400000" algn="ctr" rotWithShape="0">
                            <a:srgbClr val="000000">
                              <a:alpha val="43137"/>
                            </a:srgbClr>
                          </a:outerShdw>
                        </a:effectLst>
                        <a:scene3d>
                          <a:camera prst="orthographicFront">
                            <a:rot lat="1080000" lon="1992000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صورة الشريحة 8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C9A149A6-30AE-0B59-FB77-1E4827F76F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19280" y="6704930"/>
                <a:ext cx="2373376" cy="13350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12700" dist="50800" dir="54000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>
                  <a:rot lat="1080000" lon="19920000" rev="0"/>
                </a:camera>
                <a:lightRig rig="threePt" dir="t"/>
              </a:scene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78189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68686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04444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 your knowledge of FC Barcelona's legendary players while learning practical applications of C++ data structures.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213128" y="5981581"/>
            <a:ext cx="420671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Sajad Kadhim Kareem Abood</a:t>
            </a:r>
            <a:endParaRPr lang="en-US" sz="2100" dirty="0"/>
          </a:p>
        </p:txBody>
      </p:sp>
      <p:pic>
        <p:nvPicPr>
          <p:cNvPr id="6" name="صورة 5" descr="صورة تحتوي على نص, لقطة شاشة, الخط, تصميم الجرافيك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7301F438-1B00-330D-EAB2-D3C5DE713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888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Game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43074"/>
            <a:ext cx="43380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is Barcelona Trivia?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1588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interactive quiz game testing your knowledge of FC Barcelona.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0420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Uses advanced C++ data structures for engaging gameplay.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643074"/>
            <a:ext cx="33982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Learning Objectives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21588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 football knowledge about Barcelona's history.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75749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practical applications of Stacks and Queues.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29911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object-oriented design in C++.</a:t>
            </a:r>
            <a:endParaRPr lang="en-US" sz="1700" dirty="0"/>
          </a:p>
        </p:txBody>
      </p:sp>
      <p:pic>
        <p:nvPicPr>
          <p:cNvPr id="11" name="صورة 10" descr="صورة تحتوي على نص, إطار الصورة, خط يد, فن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DAC9450-99B6-DF27-E3BB-239BA4EC8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9402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Player Class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44366"/>
            <a:ext cx="3705463" cy="2548533"/>
          </a:xfrm>
          <a:prstGeom prst="roundRect">
            <a:avLst>
              <a:gd name="adj" fmla="val 35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5" name="Text 2"/>
          <p:cNvSpPr/>
          <p:nvPr/>
        </p:nvSpPr>
        <p:spPr>
          <a:xfrm>
            <a:off x="6468904" y="27685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Properties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254693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name (string)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68904" y="3677126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jerseyNumber (integer)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468904" y="4099560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 (integer)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6747" y="2544366"/>
            <a:ext cx="3705463" cy="2548533"/>
          </a:xfrm>
          <a:prstGeom prst="roundRect">
            <a:avLst>
              <a:gd name="adj" fmla="val 3571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10" name="Text 7"/>
          <p:cNvSpPr/>
          <p:nvPr/>
        </p:nvSpPr>
        <p:spPr>
          <a:xfrm>
            <a:off x="10390942" y="2768560"/>
            <a:ext cx="31696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Member Functions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90942" y="3254693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Constructor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90942" y="3677126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getName()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90942" y="4099560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getJerseyNumber()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390942" y="4521994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getAge()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244709" y="5309473"/>
            <a:ext cx="7627382" cy="2126099"/>
          </a:xfrm>
          <a:prstGeom prst="roundRect">
            <a:avLst>
              <a:gd name="adj" fmla="val 42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16" name="Text 13"/>
          <p:cNvSpPr/>
          <p:nvPr/>
        </p:nvSpPr>
        <p:spPr>
          <a:xfrm>
            <a:off x="6468904" y="55336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468904" y="6019800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Encapsulated data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468904" y="6442234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Controlled access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468904" y="686466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Scalable design</a:t>
            </a:r>
            <a:endParaRPr lang="en-US" sz="1700" dirty="0"/>
          </a:p>
        </p:txBody>
      </p:sp>
      <p:pic>
        <p:nvPicPr>
          <p:cNvPr id="21" name="صورة 20" descr="صورة تحتوي على نص, فن, إطار الصور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2420EB8-DC46-177A-F5EA-226B85FA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8770"/>
            <a:ext cx="605254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Quiz Class Design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2734747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176" y="3334703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5072" y="2951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35072" y="3437453"/>
            <a:ext cx="469427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question display and input handling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ar-IQ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972" y="4054793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4497348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993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Game Logic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16993" y="4757499"/>
            <a:ext cx="45125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Question management and answer validation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ar-IQ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51" y="5374838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295" y="5817394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8913" y="5591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8913" y="6077545"/>
            <a:ext cx="408312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Player records and question organization</a:t>
            </a:r>
            <a:endParaRPr lang="en-US" sz="1700" dirty="0"/>
          </a:p>
        </p:txBody>
      </p:sp>
      <p:pic>
        <p:nvPicPr>
          <p:cNvPr id="18" name="صورة 17" descr="صورة تحتوي على نص, لقطة شاشة, رسالة, إطار الصور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5139DD36-964E-DF1A-CCCB-6001AE2418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4073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Game Logic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91076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5" name="Text 2"/>
          <p:cNvSpPr/>
          <p:nvPr/>
        </p:nvSpPr>
        <p:spPr>
          <a:xfrm>
            <a:off x="1245632" y="2891076"/>
            <a:ext cx="40068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Create Data Structures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377208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Initialize Stack for questions and Queue for incorrect answers.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3940492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8" name="Text 5"/>
          <p:cNvSpPr/>
          <p:nvPr/>
        </p:nvSpPr>
        <p:spPr>
          <a:xfrm>
            <a:off x="1570553" y="3940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Load Questions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426625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Push all players onto the Stack in LIFO order.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4989909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11" name="Text 8"/>
          <p:cNvSpPr/>
          <p:nvPr/>
        </p:nvSpPr>
        <p:spPr>
          <a:xfrm>
            <a:off x="1895594" y="4989909"/>
            <a:ext cx="31594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Present Questions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476042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Pop questions from Stack and display to user.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733193" y="6039326"/>
            <a:ext cx="162401" cy="832842"/>
          </a:xfrm>
          <a:prstGeom prst="roundRect">
            <a:avLst>
              <a:gd name="adj" fmla="val 5603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14" name="Text 11"/>
          <p:cNvSpPr/>
          <p:nvPr/>
        </p:nvSpPr>
        <p:spPr>
          <a:xfrm>
            <a:off x="2220516" y="60393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Track Results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220516" y="6525458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 incorrect answers in Queue for later review.</a:t>
            </a:r>
            <a:endParaRPr lang="en-US" sz="1700" dirty="0"/>
          </a:p>
        </p:txBody>
      </p:sp>
      <p:pic>
        <p:nvPicPr>
          <p:cNvPr id="17" name="صورة 16" descr="صورة تحتوي على نص, لقطة شاش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76EFE69-0DFC-B7A8-BBB8-CFCB08E8A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304818"/>
            <a:ext cx="60621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Answer Validation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342448"/>
            <a:ext cx="3278386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5533906"/>
            <a:ext cx="284523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Question Display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376273"/>
            <a:ext cx="284523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 player name and prompt for age and jersey number.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695" y="4342448"/>
            <a:ext cx="3278505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3270" y="5533906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53270" y="6020038"/>
            <a:ext cx="28453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 user's guesses for the player's details.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2448"/>
            <a:ext cx="3278386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1775" y="5533906"/>
            <a:ext cx="28452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31775" y="6020038"/>
            <a:ext cx="284523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input with actual player data.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3586" y="4342448"/>
            <a:ext cx="3278505" cy="8665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0161" y="5533906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 Tracking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10161" y="6020038"/>
            <a:ext cx="284535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 incorrect answers for review session.</a:t>
            </a:r>
            <a:endParaRPr lang="en-US" sz="1700" dirty="0"/>
          </a:p>
        </p:txBody>
      </p:sp>
      <p:pic>
        <p:nvPicPr>
          <p:cNvPr id="17" name="صورة 16" descr="صورة تحتوي على نص, لقطة شاشة, قائمة طعام, رسال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80927FC9-C60B-2DB4-F53C-D23040082A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591979"/>
            <a:ext cx="7637145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main() Function Workflow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983456" y="2244090"/>
            <a:ext cx="22860" cy="5393412"/>
          </a:xfrm>
          <a:prstGeom prst="roundRect">
            <a:avLst>
              <a:gd name="adj" fmla="val 375728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ar-IQ"/>
          </a:p>
        </p:txBody>
      </p:sp>
      <p:sp>
        <p:nvSpPr>
          <p:cNvPr id="5" name="Shape 2"/>
          <p:cNvSpPr/>
          <p:nvPr/>
        </p:nvSpPr>
        <p:spPr>
          <a:xfrm>
            <a:off x="1190625" y="2692718"/>
            <a:ext cx="613410" cy="22860"/>
          </a:xfrm>
          <a:prstGeom prst="roundRect">
            <a:avLst>
              <a:gd name="adj" fmla="val 375728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ar-IQ"/>
          </a:p>
        </p:txBody>
      </p:sp>
      <p:sp>
        <p:nvSpPr>
          <p:cNvPr id="6" name="Shape 3"/>
          <p:cNvSpPr/>
          <p:nvPr/>
        </p:nvSpPr>
        <p:spPr>
          <a:xfrm>
            <a:off x="753427" y="247411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7" name="Text 4"/>
          <p:cNvSpPr/>
          <p:nvPr/>
        </p:nvSpPr>
        <p:spPr>
          <a:xfrm>
            <a:off x="822008" y="2502337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005965" y="2448520"/>
            <a:ext cx="306026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Create Player Data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005965" y="2907506"/>
            <a:ext cx="638460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Initialize a list of Barcelona players with their details.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90625" y="4092178"/>
            <a:ext cx="613410" cy="22860"/>
          </a:xfrm>
          <a:prstGeom prst="roundRect">
            <a:avLst>
              <a:gd name="adj" fmla="val 375728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ar-IQ"/>
          </a:p>
        </p:txBody>
      </p:sp>
      <p:sp>
        <p:nvSpPr>
          <p:cNvPr id="11" name="Shape 8"/>
          <p:cNvSpPr/>
          <p:nvPr/>
        </p:nvSpPr>
        <p:spPr>
          <a:xfrm>
            <a:off x="753427" y="3873579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12" name="Text 9"/>
          <p:cNvSpPr/>
          <p:nvPr/>
        </p:nvSpPr>
        <p:spPr>
          <a:xfrm>
            <a:off x="822008" y="3901797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005965" y="3847981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Initialize Quiz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005965" y="4306967"/>
            <a:ext cx="638460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Quiz object with the player list.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90625" y="5491639"/>
            <a:ext cx="613410" cy="22860"/>
          </a:xfrm>
          <a:prstGeom prst="roundRect">
            <a:avLst>
              <a:gd name="adj" fmla="val 375728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ar-IQ"/>
          </a:p>
        </p:txBody>
      </p:sp>
      <p:sp>
        <p:nvSpPr>
          <p:cNvPr id="16" name="Shape 13"/>
          <p:cNvSpPr/>
          <p:nvPr/>
        </p:nvSpPr>
        <p:spPr>
          <a:xfrm>
            <a:off x="753427" y="5273040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17" name="Text 14"/>
          <p:cNvSpPr/>
          <p:nvPr/>
        </p:nvSpPr>
        <p:spPr>
          <a:xfrm>
            <a:off x="822008" y="5301258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005965" y="5247442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Start Game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005965" y="5706427"/>
            <a:ext cx="638460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Call playGame() to begin the interactive quiz.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90625" y="6891099"/>
            <a:ext cx="613410" cy="22860"/>
          </a:xfrm>
          <a:prstGeom prst="roundRect">
            <a:avLst>
              <a:gd name="adj" fmla="val 375728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ar-IQ"/>
          </a:p>
        </p:txBody>
      </p:sp>
      <p:sp>
        <p:nvSpPr>
          <p:cNvPr id="21" name="Shape 18"/>
          <p:cNvSpPr/>
          <p:nvPr/>
        </p:nvSpPr>
        <p:spPr>
          <a:xfrm>
            <a:off x="753427" y="6672501"/>
            <a:ext cx="460058" cy="460057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22" name="Text 19"/>
          <p:cNvSpPr/>
          <p:nvPr/>
        </p:nvSpPr>
        <p:spPr>
          <a:xfrm>
            <a:off x="822008" y="6700718"/>
            <a:ext cx="322898" cy="403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005965" y="6646902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Display Results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005965" y="7105888"/>
            <a:ext cx="638460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 performance summary and incorrect answers.</a:t>
            </a:r>
            <a:endParaRPr lang="en-US" sz="1600" dirty="0"/>
          </a:p>
        </p:txBody>
      </p:sp>
      <p:pic>
        <p:nvPicPr>
          <p:cNvPr id="26" name="صورة 25" descr="صورة تحتوي على نص, لقطة شاشة, رسالة, قائمة طعا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14ABA30A-B42A-DF97-ECA3-19F140B64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5900</TotalTime>
  <Words>406</Words>
  <Application>Microsoft Office PowerPoint</Application>
  <PresentationFormat>مخصص</PresentationFormat>
  <Paragraphs>99</Paragraphs>
  <Slides>12</Slides>
  <Notes>10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12</vt:i4>
      </vt:variant>
    </vt:vector>
  </HeadingPairs>
  <TitlesOfParts>
    <vt:vector size="17" baseType="lpstr">
      <vt:lpstr>DM Sans</vt:lpstr>
      <vt:lpstr>Arial</vt:lpstr>
      <vt:lpstr>DM Sans Bold</vt:lpstr>
      <vt:lpstr>Dela Gothic One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sajad kadhim</cp:lastModifiedBy>
  <cp:revision>4</cp:revision>
  <dcterms:created xsi:type="dcterms:W3CDTF">2025-04-03T18:40:20Z</dcterms:created>
  <dcterms:modified xsi:type="dcterms:W3CDTF">2025-12-10T02:47:24Z</dcterms:modified>
</cp:coreProperties>
</file>